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4630400" cy="8229600"/>
  <p:notesSz cx="8229600" cy="14630400"/>
  <p:embeddedFontLst>
    <p:embeddedFont>
      <p:font typeface="Gelasio Semi Bold" charset="0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Gelasio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-564" y="-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4778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 smtClean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Plateforme</a:t>
            </a:r>
            <a:r>
              <a:rPr lang="en-US" sz="4450" b="1" dirty="0" smtClean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</a:t>
            </a:r>
            <a:r>
              <a:rPr lang="en-US" sz="445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d'Apprentissage Personnalisée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45230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Découvrez SmartLearn, une plateforme innovante qui révolutionne l'éducation grâce au Machine Learning.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50402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Elle offre un parcours personnalisé pour chaque élève, optimisant l'apprentissage.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501884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025243" y="6484977"/>
            <a:ext cx="4212771" cy="1173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err="1" smtClean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Savia</a:t>
            </a:r>
            <a:r>
              <a:rPr lang="en-US" sz="2200" b="1" dirty="0" smtClean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 med </a:t>
            </a:r>
            <a:r>
              <a:rPr lang="en-US" sz="2200" b="1" dirty="0" err="1" smtClean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abdellahi</a:t>
            </a:r>
            <a:endParaRPr lang="en-US" sz="2200" b="1" dirty="0" smtClean="0">
              <a:solidFill>
                <a:srgbClr val="746558"/>
              </a:solidFill>
              <a:latin typeface="Gelasio Bold" pitchFamily="34" charset="0"/>
              <a:ea typeface="Gelasio Bold" pitchFamily="34" charset="-122"/>
              <a:cs typeface="Gelasio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smtClean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</a:rPr>
              <a:t>c14417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5915"/>
            <a:ext cx="688681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Perspectives et Travaux Futurs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585793"/>
            <a:ext cx="181451" cy="1088708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</p:sp>
      <p:sp>
        <p:nvSpPr>
          <p:cNvPr id="4" name="Text 2"/>
          <p:cNvSpPr/>
          <p:nvPr/>
        </p:nvSpPr>
        <p:spPr>
          <a:xfrm>
            <a:off x="1156692" y="176724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Système Utilisateur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56692" y="2159556"/>
            <a:ext cx="126799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Intégration d'authentification et de profils avancés.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1065967" y="2810589"/>
            <a:ext cx="181451" cy="1088708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</p:sp>
      <p:sp>
        <p:nvSpPr>
          <p:cNvPr id="7" name="Text 5"/>
          <p:cNvSpPr/>
          <p:nvPr/>
        </p:nvSpPr>
        <p:spPr>
          <a:xfrm>
            <a:off x="1428869" y="2992041"/>
            <a:ext cx="324350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Base de Données Temps Réel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428869" y="3384352"/>
            <a:ext cx="124077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Migration vers MySQL ou Firebase pour une dynamique accrue.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1338143" y="4035385"/>
            <a:ext cx="181451" cy="1088708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</p:sp>
      <p:sp>
        <p:nvSpPr>
          <p:cNvPr id="10" name="Text 8"/>
          <p:cNvSpPr/>
          <p:nvPr/>
        </p:nvSpPr>
        <p:spPr>
          <a:xfrm>
            <a:off x="1701046" y="4216837"/>
            <a:ext cx="25298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Contenus Multimédias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701046" y="4609148"/>
            <a:ext cx="121355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Ajout de vidéos, exercices interactifs, documents adaptés.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1610320" y="5260181"/>
            <a:ext cx="181451" cy="1088708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</p:sp>
      <p:sp>
        <p:nvSpPr>
          <p:cNvPr id="13" name="Text 11"/>
          <p:cNvSpPr/>
          <p:nvPr/>
        </p:nvSpPr>
        <p:spPr>
          <a:xfrm>
            <a:off x="1973223" y="544163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Données Réelles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973223" y="5833943"/>
            <a:ext cx="118633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Application avec des données d'écoles/universités.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1338143" y="6484977"/>
            <a:ext cx="181451" cy="1088708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</p:sp>
      <p:sp>
        <p:nvSpPr>
          <p:cNvPr id="16" name="Text 14"/>
          <p:cNvSpPr/>
          <p:nvPr/>
        </p:nvSpPr>
        <p:spPr>
          <a:xfrm>
            <a:off x="1701046" y="6666428"/>
            <a:ext cx="331410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Moteur de Recommandations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701046" y="7058739"/>
            <a:ext cx="121355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Amélioration avec des modèles hybrides ou deep learning.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930" y="610791"/>
            <a:ext cx="7592139" cy="1385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450"/>
              </a:lnSpc>
            </a:pPr>
            <a:r>
              <a:rPr lang="en-US" sz="4800" b="1" dirty="0" smtClean="0"/>
              <a:t>Conclusion</a:t>
            </a:r>
            <a:endParaRPr lang="en-US" sz="4800" b="1" dirty="0"/>
          </a:p>
        </p:txBody>
      </p:sp>
      <p:sp>
        <p:nvSpPr>
          <p:cNvPr id="5" name="Text 1"/>
          <p:cNvSpPr/>
          <p:nvPr/>
        </p:nvSpPr>
        <p:spPr>
          <a:xfrm>
            <a:off x="1038386" y="2324747"/>
            <a:ext cx="7919634" cy="4618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Font typeface="Arial" pitchFamily="34" charset="0"/>
              <a:buChar char="•"/>
              <a:defRPr sz="1800">
                <a:latin typeface="Calibri"/>
              </a:defRPr>
            </a:pPr>
            <a:r>
              <a:rPr lang="fr-FR" dirty="0" err="1"/>
              <a:t>SmartLearn</a:t>
            </a:r>
            <a:r>
              <a:rPr lang="fr-FR" dirty="0"/>
              <a:t> démontre que l’éducation personnalisée par IA est réalisable</a:t>
            </a:r>
          </a:p>
          <a:p>
            <a:pPr>
              <a:buFont typeface="Arial" pitchFamily="34" charset="0"/>
              <a:buChar char="•"/>
              <a:defRPr sz="1800">
                <a:latin typeface="Calibri"/>
              </a:defRPr>
            </a:pPr>
            <a:r>
              <a:rPr lang="fr-FR" dirty="0"/>
              <a:t>Prototype solide pour une plateforme éducative intelligente et évolutive</a:t>
            </a:r>
          </a:p>
          <a:p>
            <a:pPr>
              <a:buFont typeface="Arial" pitchFamily="34" charset="0"/>
              <a:buChar char="•"/>
              <a:defRPr sz="1800">
                <a:latin typeface="Calibri"/>
              </a:defRPr>
            </a:pPr>
            <a:r>
              <a:rPr lang="fr-FR" dirty="0"/>
              <a:t>Support efficace pour les apprenants et les enseignants</a:t>
            </a:r>
          </a:p>
          <a:p>
            <a:pPr>
              <a:buFont typeface="Arial" pitchFamily="34" charset="0"/>
              <a:buChar char="•"/>
              <a:defRPr sz="1800">
                <a:latin typeface="Calibri"/>
              </a:defRPr>
            </a:pPr>
            <a:r>
              <a:rPr lang="fr-FR" dirty="0"/>
              <a:t>Base prometteuse pour développer un écosystème d’apprentissage adaptatif complet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40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Introduction aux Enjeux Éducatifs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617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039666"/>
            <a:ext cx="32662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Systèmes Traditionnels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5300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Les approches standardisées ne répondent pas aux besoins uniques.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3466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4424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Le Rôle de l'IA/ML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9149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L'IA et le ML adaptent le contenu éducatif dynamiquement.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314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809298"/>
            <a:ext cx="28590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Objectif SmartLearn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29971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Proposer un parcours personnalisé, soutenir les enseignants dans le suivi.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2384"/>
            <a:ext cx="91339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Méthodes : Collecte des Données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47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Nous avons utilisé le dataset "Students Performance in Exams" de Kaggle.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12845"/>
            <a:ext cx="13042821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72046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545824" y="386417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Taille du Dataset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386417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1 000 entrées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37078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545824" y="451449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Informations Étudiantes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28224" y="451449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Genre, éducation parentale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502110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545824" y="516481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Scores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28224" y="516481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Mathématiques, lecture, écriture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59341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Ce dataset riche permet une analyse fine des performances.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930" y="610791"/>
            <a:ext cx="7592139" cy="1385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Méthodes : Prétraitement des Données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30" y="2328743"/>
            <a:ext cx="1108472" cy="13301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06097" y="2550438"/>
            <a:ext cx="374594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Nettoyage et Normalisation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106097" y="3029902"/>
            <a:ext cx="6261973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StandardScaler de Scikit-learn pour uniformiser les scores.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30" y="3658910"/>
            <a:ext cx="1108472" cy="13301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06097" y="3880604"/>
            <a:ext cx="289357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Calcul de la Moyenne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106097" y="4360069"/>
            <a:ext cx="6261973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Moyenne des scores pour chaque élève, base de notre analyse.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30" y="4989076"/>
            <a:ext cx="1108472" cy="26296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06097" y="5210770"/>
            <a:ext cx="2886432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Création de Parcours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106097" y="5690235"/>
            <a:ext cx="6261973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Variable catégorielle parcours_id selon la performance.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2106097" y="6177915"/>
            <a:ext cx="6261973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0 : Faible (&lt;60)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2106097" y="6610112"/>
            <a:ext cx="6261973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 : Moyen (60–80)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2106097" y="7042309"/>
            <a:ext cx="6261973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 : Élevé (&gt;80)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105341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Méthodes : Modèle Machine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91901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Algorithme KNN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9190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K-Nearest Neighbors prédit le parcours optimal.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190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Entraîné sur le dataset normalisé.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6170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Résultats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8617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Précision de 89 % avec validation croisée (10 folds).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617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Séparation nette entre les groupes de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22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Interface Utilisateur : Application Streamlit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10007"/>
            <a:ext cx="7556421" cy="1749147"/>
          </a:xfrm>
          <a:prstGeom prst="roundRect">
            <a:avLst>
              <a:gd name="adj" fmla="val 1945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136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Interface Étudiant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62723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Formulaire de saisie simple.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406943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Recommandation de parcours personnalisée.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885968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1020604" y="5112782"/>
            <a:ext cx="29179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Interface Enseignant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0604" y="560320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Vue d'ensemble des élèves et scores.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0604" y="604539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Filtrage par niveau de performance.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20604" y="648759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Export des résultats (Excel).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0155"/>
            <a:ext cx="62337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Technologies Utilisées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28909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629978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Langage de programmation principal du projet.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084" y="228909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0084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00084" y="3629978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Framework web pour l'interface utilisateur.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92275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Bibliothèques ML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263640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Pandas, Scikit-learn, Matplotlib pour l'analyse.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809"/>
            <a:ext cx="703802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Résultats de la Plateforme SmartLearn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516380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SmartLearn est une plateforme fonctionnelle avec deux rôles distincts.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793790" y="1917978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Les recommandations personnalisées sont instantanées.</a:t>
            </a:r>
            <a:endParaRPr lang="en-US" sz="1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9576"/>
            <a:ext cx="8477726" cy="4569619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2908221" y="6919674"/>
            <a:ext cx="147399" cy="147399"/>
          </a:xfrm>
          <a:prstGeom prst="roundRect">
            <a:avLst>
              <a:gd name="adj" fmla="val 12407"/>
            </a:avLst>
          </a:prstGeom>
          <a:solidFill>
            <a:srgbClr val="30271D"/>
          </a:solidFill>
          <a:ln/>
        </p:spPr>
      </p:sp>
      <p:sp>
        <p:nvSpPr>
          <p:cNvPr id="7" name="Text 4"/>
          <p:cNvSpPr/>
          <p:nvPr/>
        </p:nvSpPr>
        <p:spPr>
          <a:xfrm>
            <a:off x="3116580" y="6919674"/>
            <a:ext cx="401479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Faible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4704993" y="6919674"/>
            <a:ext cx="147399" cy="147399"/>
          </a:xfrm>
          <a:prstGeom prst="roundRect">
            <a:avLst>
              <a:gd name="adj" fmla="val 12407"/>
            </a:avLst>
          </a:prstGeom>
          <a:solidFill>
            <a:srgbClr val="786148"/>
          </a:solidFill>
          <a:ln/>
        </p:spPr>
      </p:sp>
      <p:sp>
        <p:nvSpPr>
          <p:cNvPr id="9" name="Text 6"/>
          <p:cNvSpPr/>
          <p:nvPr/>
        </p:nvSpPr>
        <p:spPr>
          <a:xfrm>
            <a:off x="4913352" y="6919674"/>
            <a:ext cx="446723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Moyen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6547128" y="6919674"/>
            <a:ext cx="147399" cy="147399"/>
          </a:xfrm>
          <a:prstGeom prst="roundRect">
            <a:avLst>
              <a:gd name="adj" fmla="val 12407"/>
            </a:avLst>
          </a:prstGeom>
          <a:solidFill>
            <a:srgbClr val="B39B81"/>
          </a:solidFill>
          <a:ln/>
        </p:spPr>
      </p:sp>
      <p:sp>
        <p:nvSpPr>
          <p:cNvPr id="11" name="Text 8"/>
          <p:cNvSpPr/>
          <p:nvPr/>
        </p:nvSpPr>
        <p:spPr>
          <a:xfrm>
            <a:off x="6755487" y="6919674"/>
            <a:ext cx="353973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Élevé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793790" y="7232928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Les visualisations aident à comprendre les distributions de performance.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Discussion : Évaluation du Prototype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4932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528649"/>
            <a:ext cx="30089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Faisabilité Confirmée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 prototype prouve la viabilité du ML en éducation.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38781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Résultats Pertinents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Même avec un dataset modeste, les conclusions sont solides.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2629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298281"/>
            <a:ext cx="29283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Soutien Pédagogique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Aide les enseignants à la différenciation.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66477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683097"/>
            <a:ext cx="29678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Limitations Actuelles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Gestion utilisateur basique, recommandations statiques.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482</Words>
  <Application>Microsoft Office PowerPoint</Application>
  <PresentationFormat>Personnalisé</PresentationFormat>
  <Paragraphs>100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Gelasio Semi Bold</vt:lpstr>
      <vt:lpstr>Calibri</vt:lpstr>
      <vt:lpstr>Gelasio</vt:lpstr>
      <vt:lpstr>Gelasio Bold</vt:lpstr>
      <vt:lpstr>Office Theme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Administrator</dc:creator>
  <cp:lastModifiedBy>Windows User</cp:lastModifiedBy>
  <cp:revision>2</cp:revision>
  <dcterms:created xsi:type="dcterms:W3CDTF">2025-06-20T08:19:52Z</dcterms:created>
  <dcterms:modified xsi:type="dcterms:W3CDTF">2025-06-20T08:39:40Z</dcterms:modified>
</cp:coreProperties>
</file>